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4"/>
  </p:sldMasterIdLst>
  <p:sldIdLst>
    <p:sldId id="259" r:id="rId5"/>
  </p:sldIdLst>
  <p:sldSz cx="6858000" cy="9906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78B4"/>
    <a:srgbClr val="005EB8"/>
    <a:srgbClr val="08B48B"/>
    <a:srgbClr val="7D97CB"/>
    <a:srgbClr val="476BB3"/>
    <a:srgbClr val="004F9E"/>
    <a:srgbClr val="07A17C"/>
    <a:srgbClr val="08C497"/>
    <a:srgbClr val="00CC99"/>
    <a:srgbClr val="81C5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7B8294-0AD0-4DB2-9A5C-8D3AB374B186}" v="1" dt="2026-09-21T09:06:24.0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3180" y="54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8/10/relationships/authors" Target="author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4433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855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0074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248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868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773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406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5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39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353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865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0A89E9-2F50-40A8-9F12-ABD8DF311BBB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2C88AC-D93D-44EB-87AD-CFE01D63AD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33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>
            <a:extLst>
              <a:ext uri="{FF2B5EF4-FFF2-40B4-BE49-F238E27FC236}">
                <a16:creationId xmlns:a16="http://schemas.microsoft.com/office/drawing/2014/main" id="{4FCC0C64-F31E-4EF7-81CA-9F36C8E05D24}"/>
              </a:ext>
            </a:extLst>
          </p:cNvPr>
          <p:cNvSpPr txBox="1"/>
          <p:nvPr/>
        </p:nvSpPr>
        <p:spPr>
          <a:xfrm>
            <a:off x="183870" y="998105"/>
            <a:ext cx="6478263" cy="198755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ts val="6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ckb" sz="5400" b="1" spc="-60" dirty="0">
                <a:solidFill>
                  <a:srgbClr val="004F9E"/>
                </a:solidFill>
                <a:latin typeface="Helvetica" panose="020B0604020202020204" pitchFamily="34" charset="0"/>
                <a:cs typeface="Segoe UI" panose="020B0502040204020203" pitchFamily="34" charset="0"/>
              </a:rPr>
              <a:t>ئەزموونی تۆ لەم نەخۆشخانەیە چۆن بوو؟</a:t>
            </a: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A504A685-3EC5-4DF1-8A70-AB9DDDF8F109}"/>
              </a:ext>
            </a:extLst>
          </p:cNvPr>
          <p:cNvSpPr txBox="1"/>
          <p:nvPr/>
        </p:nvSpPr>
        <p:spPr>
          <a:xfrm>
            <a:off x="1210274" y="2891192"/>
            <a:ext cx="5206951" cy="831215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kb" sz="20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ڕاپرسی خزمەتگوزاری تەندروستی نیشتمانی (NHS) کەسانی گەورەی نەخۆشی ناو نەخۆشخانە NHS Adult Inpatient Survey </a:t>
            </a:r>
            <a:r>
              <a:rPr kumimoji="0" lang="en-GB" sz="2000" b="1" i="0" u="none" strike="noStrike" kern="1200" cap="none" spc="0" normalizeH="0" baseline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2026</a:t>
            </a:r>
            <a:endParaRPr kumimoji="0" lang="ckb" sz="2000" b="1" i="0" u="none" strike="noStrike" kern="1200" cap="none" spc="0" normalizeH="0" baseline="0" dirty="0">
              <a:ln>
                <a:noFill/>
              </a:ln>
              <a:solidFill>
                <a:srgbClr val="005EB8"/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0" lvl="0" indent="0" algn="r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ckb" sz="20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D5CC4655-3EC7-439C-BC56-47F7B5340CA6}"/>
              </a:ext>
            </a:extLst>
          </p:cNvPr>
          <p:cNvSpPr txBox="1"/>
          <p:nvPr/>
        </p:nvSpPr>
        <p:spPr>
          <a:xfrm>
            <a:off x="190127" y="3965221"/>
            <a:ext cx="6227098" cy="1557529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144145" lvl="0" indent="0" algn="r" defTabSz="457200" rtl="1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ckb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نەخۆشخانەکە ڕاپرسییەك ئەنجام دەدات بۆ ئەوەی بزانێت نەخۆشەکان </a:t>
            </a:r>
            <a:r>
              <a:rPr lang="ckb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لە ماوەی مانەوەی شەوانەیاندا</a:t>
            </a:r>
            <a:r>
              <a:rPr kumimoji="0" lang="ckb" sz="17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چۆن بیریان لە چاودێریکردنیان کردووەتەوە.</a:t>
            </a:r>
          </a:p>
          <a:p>
            <a:pPr marL="0" marR="144145" lvl="0" indent="0" algn="r" defTabSz="457200" rtl="1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lang="ckb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ئەمە بەشێکە لە بەرنامەیەکی نیشتمانی </a:t>
            </a:r>
            <a:r>
              <a:rPr lang="ckb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بۆ باشترکردنی ئەزموونی نەخۆشەکان لەکاتێکدا لە نەخۆشخانەدان. </a:t>
            </a:r>
            <a:r>
              <a:rPr lang="ckb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بەشداریکردن لە ڕاپرسییەکەدا </a:t>
            </a:r>
            <a:r>
              <a:rPr lang="ckb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خۆبەخشانەیە </a:t>
            </a:r>
            <a:r>
              <a:rPr lang="ckb" sz="17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</a:t>
            </a:r>
            <a:r>
              <a:rPr lang="ckb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و هەموو وەڵامەکان </a:t>
            </a:r>
            <a:r>
              <a:rPr lang="ckb" sz="1700" b="1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بە نهێنینی دەمێنەوە</a:t>
            </a:r>
            <a:r>
              <a:rPr lang="ckb" sz="1700" dirty="0">
                <a:solidFill>
                  <a:srgbClr val="005EB8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algn="r" defTabSz="457200" rtl="1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ckb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E0BEA8F-58A8-41D0-B3D1-CDA2F44BC927}"/>
              </a:ext>
            </a:extLst>
          </p:cNvPr>
          <p:cNvSpPr/>
          <p:nvPr/>
        </p:nvSpPr>
        <p:spPr>
          <a:xfrm>
            <a:off x="0" y="7162681"/>
            <a:ext cx="6858000" cy="27433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B6670A-168E-461C-AFBC-AB5EE50503EE}"/>
              </a:ext>
            </a:extLst>
          </p:cNvPr>
          <p:cNvSpPr/>
          <p:nvPr/>
        </p:nvSpPr>
        <p:spPr>
          <a:xfrm>
            <a:off x="146070" y="6310282"/>
            <a:ext cx="6315213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500" dirty="0">
              <a:solidFill>
                <a:prstClr val="black">
                  <a:lumMod val="85000"/>
                  <a:lumOff val="15000"/>
                </a:prst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843288-4E53-4803-BBF9-D23A616627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93773" y="5781047"/>
            <a:ext cx="4164227" cy="4124953"/>
          </a:xfrm>
          <a:prstGeom prst="rect">
            <a:avLst/>
          </a:prstGeom>
          <a:effectLst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1027" name="Picture 3" descr="NHS 10mm - RGB Blue">
            <a:extLst>
              <a:ext uri="{FF2B5EF4-FFF2-40B4-BE49-F238E27FC236}">
                <a16:creationId xmlns:a16="http://schemas.microsoft.com/office/drawing/2014/main" id="{665DA038-DDB9-405A-B675-DEE85F436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477" y="286515"/>
            <a:ext cx="1235075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2">
            <a:extLst>
              <a:ext uri="{FF2B5EF4-FFF2-40B4-BE49-F238E27FC236}">
                <a16:creationId xmlns:a16="http://schemas.microsoft.com/office/drawing/2014/main" id="{6BBC8F2D-8B1E-4627-9FCE-ED1F74AB4AD4}"/>
              </a:ext>
            </a:extLst>
          </p:cNvPr>
          <p:cNvSpPr txBox="1"/>
          <p:nvPr/>
        </p:nvSpPr>
        <p:spPr>
          <a:xfrm>
            <a:off x="146070" y="7326132"/>
            <a:ext cx="3177898" cy="2487546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r" rtl="1">
              <a:spcAft>
                <a:spcPts val="0"/>
              </a:spcAft>
            </a:pPr>
            <a:r>
              <a:rPr lang="ckb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ئەگەر </a:t>
            </a:r>
            <a:r>
              <a:rPr lang="ckb" sz="1400" b="1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ناتەوێت</a:t>
            </a:r>
            <a:r>
              <a:rPr lang="ckb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 بەشداری بکەیت، یان هەر پرسیارێکت هەیە سەبارەت بە ڕاپرسییەکە، تکایە پەیوەندی بکە بە:</a:t>
            </a:r>
          </a:p>
          <a:p>
            <a:pPr>
              <a:spcAft>
                <a:spcPts val="0"/>
              </a:spcAft>
            </a:pPr>
            <a:endParaRPr lang="en-US" sz="1400" dirty="0">
              <a:solidFill>
                <a:schemeClr val="bg1"/>
              </a:solidFill>
              <a:effectLst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kb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ژمارەی تەلەفۆنی دەزگا Trust (پێویستە)</a:t>
            </a: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kb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ناونیسانی ئیمەیلی دەزگاکە (ئەگەر بەردەست بێت)</a:t>
            </a:r>
          </a:p>
          <a:p>
            <a:pPr marL="285750" indent="-285750" algn="r" rtl="1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kb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نانویشانی دەزگاکە </a:t>
            </a:r>
            <a:r>
              <a:rPr lang="ckb" sz="14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(</a:t>
            </a:r>
            <a:r>
              <a:rPr lang="ckb" sz="14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ئەگەر بەردەست بێت</a:t>
            </a:r>
            <a:r>
              <a:rPr lang="ckb" sz="1400" dirty="0">
                <a:solidFill>
                  <a:schemeClr val="bg1"/>
                </a:solidFill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)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ckb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ckb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  <a:p>
            <a:pPr algn="r" rtl="1">
              <a:lnSpc>
                <a:spcPts val="1600"/>
              </a:lnSpc>
              <a:spcAft>
                <a:spcPts val="0"/>
              </a:spcAft>
            </a:pPr>
            <a:r>
              <a:rPr lang="ckb" sz="1200" dirty="0">
                <a:solidFill>
                  <a:schemeClr val="bg1"/>
                </a:solidFill>
                <a:effectLst/>
                <a:ea typeface="Arial" panose="020B060402020202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24AC7AE2-6411-4BA5-86F0-3603FFC7A110}"/>
              </a:ext>
            </a:extLst>
          </p:cNvPr>
          <p:cNvSpPr txBox="1"/>
          <p:nvPr/>
        </p:nvSpPr>
        <p:spPr>
          <a:xfrm>
            <a:off x="646689" y="5599861"/>
            <a:ext cx="5814594" cy="763430"/>
          </a:xfrm>
          <a:prstGeom prst="rect">
            <a:avLst/>
          </a:prstGeom>
          <a:noFill/>
          <a:ln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R="144145" algn="r" rtl="1">
              <a:defRPr/>
            </a:pPr>
            <a:r>
              <a:rPr lang="ckb" sz="17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ئەگەر بانگهێشت کرایت بۆ بەشداریکردن، ئەوا ناو و ژمارەی تەلەفۆن و ناونیشانی پۆستەکەت لەگەڵ توێژەران هاوبەش دەکرێت، ئەوانیش نامە و کورتە نامەی بیرخستنەوەت بۆ دەنێرن. دەتوانیت ئەم ڕاپرسییە بە شێوەی ئۆنلاین یان لەسەر کاغەز تەواو بکەیت.</a:t>
            </a:r>
          </a:p>
          <a:p>
            <a:pPr marL="0" marR="144145" lvl="0" indent="0" defTabSz="457200" rtl="0" eaLnBrk="1" fontAlgn="auto" latinLnBrk="0" hangingPunct="1"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lang="en-GB" sz="1600" dirty="0">
              <a:solidFill>
                <a:schemeClr val="accent1"/>
              </a:solidFill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defTabSz="457200" rtl="0" eaLnBrk="1" fontAlgn="auto" latinLnBrk="0" hangingPunct="1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Helvetica" panose="020B0604020202020204" pitchFamily="34" charset="0"/>
              <a:ea typeface="Arial" panose="020B0604020202020204" pitchFamily="34" charset="0"/>
              <a:cs typeface="Helvetica" panose="020B0604020202020204" pitchFamily="34" charset="0"/>
            </a:endParaRPr>
          </a:p>
          <a:p>
            <a:pPr marL="0" marR="144145" lvl="0" indent="0" algn="r" defTabSz="457200" rtl="1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ckb" sz="1600" b="0" i="0" u="none" strike="noStrike" kern="1200" cap="none" spc="0" normalizeH="0" baseline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Helvetica" panose="020B0604020202020204" pitchFamily="34" charset="0"/>
                <a:ea typeface="Arial" panose="020B0604020202020204" pitchFamily="34" charset="0"/>
                <a:cs typeface="Helvetica" panose="020B0604020202020204" pitchFamily="34" charset="0"/>
              </a:rPr>
              <a:t> 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CEFF49F-0122-4EB4-915F-7B99EE9BC76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27" y="234865"/>
            <a:ext cx="2182495" cy="69215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3CFCBE-29D0-25C3-DC67-C7D0FB848759}"/>
              </a:ext>
            </a:extLst>
          </p:cNvPr>
          <p:cNvSpPr txBox="1"/>
          <p:nvPr/>
        </p:nvSpPr>
        <p:spPr>
          <a:xfrm>
            <a:off x="41037" y="9105674"/>
            <a:ext cx="33879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ckb" sz="1100" b="1" dirty="0">
                <a:solidFill>
                  <a:schemeClr val="bg1"/>
                </a:solidFill>
              </a:rPr>
              <a:t>ڕاپرسی خزمەتگوزاری تەندروستی نیشتمانی (NHS) ی کەسانی گەورەی نەخۆشی ناو نەخۆشخانە ڕەزامەندی بەشی 251 (یاسای خزمەتگوزاری تەندروستی نیشتمانی (NHS) ی 2006)ی هەیە بۆ بەکارهێنانی وردەکارییەکانی پەیوەندیکردن</a:t>
            </a:r>
          </a:p>
        </p:txBody>
      </p:sp>
    </p:spTree>
    <p:extLst>
      <p:ext uri="{BB962C8B-B14F-4D97-AF65-F5344CB8AC3E}">
        <p14:creationId xmlns:p14="http://schemas.microsoft.com/office/powerpoint/2010/main" val="1616917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CC89FF-E1A0-4811-8229-3AA25CB31CB7}">
  <ds:schemaRefs>
    <ds:schemaRef ds:uri="http://schemas.microsoft.com/office/2006/metadata/properties"/>
    <ds:schemaRef ds:uri="http://schemas.microsoft.com/office/infopath/2007/PartnerControls"/>
    <ds:schemaRef ds:uri="c497441b-d3fe-4788-8629-aff52d38f515"/>
    <ds:schemaRef ds:uri="1d162527-c308-4a98-98b8-9e726c57dd8b"/>
  </ds:schemaRefs>
</ds:datastoreItem>
</file>

<file path=customXml/itemProps2.xml><?xml version="1.0" encoding="utf-8"?>
<ds:datastoreItem xmlns:ds="http://schemas.openxmlformats.org/officeDocument/2006/customXml" ds:itemID="{ABA704E8-8001-4447-9366-0E1135DE69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3FB2012-30EF-47D3-A79D-FEDA1DBD964C}"/>
</file>

<file path=docMetadata/LabelInfo.xml><?xml version="1.0" encoding="utf-8"?>
<clbl:labelList xmlns:clbl="http://schemas.microsoft.com/office/2020/mipLabelMetadata">
  <clbl:label id="{19f7f50a-c692-4f56-92a0-10ab17c7532a}" enabled="1" method="Privileged" siteId="{87d48f5f-7eb6-48dd-b269-dae3dea931b5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185</Words>
  <Application>Microsoft Office PowerPoint</Application>
  <PresentationFormat>A4 Paper (210x297 mm)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Helvetica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2025-09-25T15:34:33Z</dcterms:created>
  <dcterms:modified xsi:type="dcterms:W3CDTF">2026-09-21T09:06:32Z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